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5113000" cy="21374100"/>
  <p:notesSz cx="6807200" cy="9939338"/>
  <p:embeddedFontLst>
    <p:embeddedFont>
      <p:font typeface="源暎ラテミン" panose="020B0600070205080204" charset="-128"/>
      <p:regular r:id="rId3"/>
    </p:embeddedFont>
    <p:embeddedFont>
      <p:font typeface="BIZ UDPゴシック" panose="020B0400000000000000" pitchFamily="50" charset="-128"/>
      <p:regular r:id="rId4"/>
      <p:bold r:id="rId5"/>
    </p:embeddedFont>
    <p:embeddedFont>
      <p:font typeface="Open Sans" panose="020B0606030504020204" pitchFamily="34" charset="0"/>
      <p:regular r:id="rId6"/>
      <p:bold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CCFFFF"/>
    <a:srgbClr val="99CCFF"/>
    <a:srgbClr val="0099FF"/>
    <a:srgbClr val="FF9933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3784" autoAdjust="0"/>
  </p:normalViewPr>
  <p:slideViewPr>
    <p:cSldViewPr>
      <p:cViewPr>
        <p:scale>
          <a:sx n="66" d="100"/>
          <a:sy n="66" d="100"/>
        </p:scale>
        <p:origin x="768" y="-1210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ED62D-0C0B-784E-E2A4-972D2947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5212DF-4EB0-98BA-60C7-6815EFAB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" y="-286031"/>
            <a:ext cx="15132130" cy="20334931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66667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067" b="1" i="1" u="none" strike="noStrike" kern="1200" cap="none" spc="0" normalizeH="0" baseline="0" noProof="0">
              <a:ln>
                <a:noFill/>
              </a:ln>
              <a:solidFill>
                <a:srgbClr val="FE9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Osaka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534054C-D962-E158-1605-91D767FDE7BE}"/>
              </a:ext>
            </a:extLst>
          </p:cNvPr>
          <p:cNvSpPr/>
          <p:nvPr/>
        </p:nvSpPr>
        <p:spPr>
          <a:xfrm>
            <a:off x="0" y="19316374"/>
            <a:ext cx="15113000" cy="20991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pic>
        <p:nvPicPr>
          <p:cNvPr id="3" name="図 2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B054859-F42A-CDA5-3539-D62D50711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6494" r="-1150" b="2327"/>
          <a:stretch>
            <a:fillRect/>
          </a:stretch>
        </p:blipFill>
        <p:spPr>
          <a:xfrm>
            <a:off x="8147694" y="10289185"/>
            <a:ext cx="5899837" cy="7529751"/>
          </a:xfrm>
          <a:prstGeom prst="rect">
            <a:avLst/>
          </a:prstGeom>
        </p:spPr>
      </p:pic>
      <p:pic>
        <p:nvPicPr>
          <p:cNvPr id="5" name="図 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8934AA2-D1EA-CF40-97AC-F2B1199F3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11760"/>
          <a:stretch>
            <a:fillRect/>
          </a:stretch>
        </p:blipFill>
        <p:spPr>
          <a:xfrm rot="257940">
            <a:off x="3362735" y="12695588"/>
            <a:ext cx="3652266" cy="3652266"/>
          </a:xfrm>
          <a:prstGeom prst="ellipse">
            <a:avLst/>
          </a:prstGeom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541FD6D5-FC47-639A-B4C0-55E98995CC29}"/>
              </a:ext>
            </a:extLst>
          </p:cNvPr>
          <p:cNvGrpSpPr/>
          <p:nvPr/>
        </p:nvGrpSpPr>
        <p:grpSpPr>
          <a:xfrm>
            <a:off x="698498" y="17926050"/>
            <a:ext cx="3122711" cy="1147925"/>
            <a:chOff x="-306789" y="-378326"/>
            <a:chExt cx="4163614" cy="1530564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49E9953E-8BFA-1387-9A65-1BB099718BE6}"/>
                </a:ext>
              </a:extLst>
            </p:cNvPr>
            <p:cNvGrpSpPr/>
            <p:nvPr/>
          </p:nvGrpSpPr>
          <p:grpSpPr>
            <a:xfrm>
              <a:off x="-306789" y="-378326"/>
              <a:ext cx="4163614" cy="1530564"/>
              <a:chOff x="-47453" y="-58518"/>
              <a:chExt cx="644013" cy="236742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5846F3EC-D1B7-8472-946A-63B66B5EDD8D}"/>
                  </a:ext>
                </a:extLst>
              </p:cNvPr>
              <p:cNvSpPr/>
              <p:nvPr/>
            </p:nvSpPr>
            <p:spPr>
              <a:xfrm>
                <a:off x="-47453" y="-58518"/>
                <a:ext cx="644013" cy="236742"/>
              </a:xfrm>
              <a:custGeom>
                <a:avLst/>
                <a:gdLst/>
                <a:ahLst/>
                <a:cxnLst/>
                <a:rect l="l" t="t" r="r" b="b"/>
                <a:pathLst>
                  <a:path w="592085" h="150546">
                    <a:moveTo>
                      <a:pt x="0" y="0"/>
                    </a:moveTo>
                    <a:lnTo>
                      <a:pt x="592085" y="0"/>
                    </a:lnTo>
                    <a:lnTo>
                      <a:pt x="592085" y="150546"/>
                    </a:lnTo>
                    <a:lnTo>
                      <a:pt x="0" y="15054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7920B21C-352D-96AC-9E54-9ECC9196164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92085" cy="188646"/>
              </a:xfrm>
              <a:prstGeom prst="rect">
                <a:avLst/>
              </a:prstGeom>
            </p:spPr>
            <p:txBody>
              <a:bodyPr lIns="45541" tIns="45541" rIns="45541" bIns="45541" rtlCol="0" anchor="ctr"/>
              <a:lstStyle/>
              <a:p>
                <a:pPr algn="ctr">
                  <a:lnSpc>
                    <a:spcPts val="1959"/>
                  </a:lnSpc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F38F6323-DF89-70AA-E1F8-74FEA11E6698}"/>
                </a:ext>
              </a:extLst>
            </p:cNvPr>
            <p:cNvSpPr txBox="1"/>
            <p:nvPr/>
          </p:nvSpPr>
          <p:spPr>
            <a:xfrm>
              <a:off x="-25437" y="-376586"/>
              <a:ext cx="3827894" cy="147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b="1" u="none" strike="noStrike" spc="320" dirty="0" err="1">
                  <a:solidFill>
                    <a:schemeClr val="bg1"/>
                  </a:solidFill>
                  <a:latin typeface="源暎ラテミン"/>
                  <a:ea typeface="源暎ラテミン"/>
                  <a:cs typeface="源暎ラテミン"/>
                  <a:sym typeface="源暎ラテミン"/>
                </a:rPr>
                <a:t>参加費無料</a:t>
              </a:r>
              <a:endParaRPr lang="en-US" sz="3200" b="1" u="none" strike="noStrike" spc="320" dirty="0">
                <a:solidFill>
                  <a:schemeClr val="bg1"/>
                </a:solidFill>
                <a:latin typeface="源暎ラテミン"/>
                <a:ea typeface="源暎ラテミン"/>
                <a:cs typeface="源暎ラテミン"/>
                <a:sym typeface="源暎ラテミン"/>
              </a:endParaRPr>
            </a:p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r>
                <a:rPr lang="ja-JP" altLang="en-US" sz="3200" b="1" spc="320" dirty="0">
                  <a:solidFill>
                    <a:schemeClr val="bg1"/>
                  </a:solidFill>
                  <a:latin typeface="源暎ラテミン"/>
                  <a:ea typeface="源暎ラテミン"/>
                  <a:cs typeface="源暎ラテミン"/>
                  <a:sym typeface="源暎ラテミン"/>
                </a:rPr>
                <a:t>事前登録不要</a:t>
              </a:r>
              <a:endParaRPr lang="en-US" sz="3200" b="1" u="none" strike="noStrike" spc="320" dirty="0">
                <a:solidFill>
                  <a:schemeClr val="bg1"/>
                </a:solidFill>
                <a:latin typeface="源暎ラテミン"/>
                <a:ea typeface="源暎ラテミン"/>
                <a:cs typeface="源暎ラテミン"/>
                <a:sym typeface="源暎ラテミン"/>
              </a:endParaRPr>
            </a:p>
          </p:txBody>
        </p:sp>
      </p:grpSp>
      <p:sp>
        <p:nvSpPr>
          <p:cNvPr id="11" name="TextBox 17">
            <a:extLst>
              <a:ext uri="{FF2B5EF4-FFF2-40B4-BE49-F238E27FC236}">
                <a16:creationId xmlns:a16="http://schemas.microsoft.com/office/drawing/2014/main" id="{2421546F-62B9-793C-DB2F-D9AE31A9868A}"/>
              </a:ext>
            </a:extLst>
          </p:cNvPr>
          <p:cNvSpPr txBox="1"/>
          <p:nvPr/>
        </p:nvSpPr>
        <p:spPr>
          <a:xfrm>
            <a:off x="1020192" y="5947839"/>
            <a:ext cx="6262683" cy="853046"/>
          </a:xfrm>
          <a:prstGeom prst="rect">
            <a:avLst/>
          </a:prstGeom>
        </p:spPr>
        <p:txBody>
          <a:bodyPr lIns="45541" tIns="45541" rIns="45541" bIns="45541" rtlCol="0" anchor="ctr"/>
          <a:lstStyle/>
          <a:p>
            <a:pPr algn="ctr">
              <a:lnSpc>
                <a:spcPts val="1959"/>
              </a:lnSpc>
            </a:pPr>
            <a:endParaRPr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F49A4915-A372-6B40-93DA-F9BB846498AF}"/>
              </a:ext>
            </a:extLst>
          </p:cNvPr>
          <p:cNvGrpSpPr/>
          <p:nvPr/>
        </p:nvGrpSpPr>
        <p:grpSpPr>
          <a:xfrm>
            <a:off x="909512" y="9349025"/>
            <a:ext cx="1698050" cy="675430"/>
            <a:chOff x="0" y="0"/>
            <a:chExt cx="2264067" cy="900573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DF60441D-699B-8074-2753-BBBAB975A3CD}"/>
                </a:ext>
              </a:extLst>
            </p:cNvPr>
            <p:cNvGrpSpPr/>
            <p:nvPr/>
          </p:nvGrpSpPr>
          <p:grpSpPr>
            <a:xfrm>
              <a:off x="62380" y="0"/>
              <a:ext cx="2139307" cy="900573"/>
              <a:chOff x="0" y="0"/>
              <a:chExt cx="344174" cy="144885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3B0799FA-D5F1-B321-30B4-993B976DDBCF}"/>
                  </a:ext>
                </a:extLst>
              </p:cNvPr>
              <p:cNvSpPr/>
              <p:nvPr/>
            </p:nvSpPr>
            <p:spPr>
              <a:xfrm>
                <a:off x="0" y="0"/>
                <a:ext cx="344174" cy="144885"/>
              </a:xfrm>
              <a:custGeom>
                <a:avLst/>
                <a:gdLst/>
                <a:ahLst/>
                <a:cxnLst/>
                <a:rect l="l" t="t" r="r" b="b"/>
                <a:pathLst>
                  <a:path w="344174" h="144885">
                    <a:moveTo>
                      <a:pt x="0" y="0"/>
                    </a:moveTo>
                    <a:lnTo>
                      <a:pt x="344174" y="0"/>
                    </a:lnTo>
                    <a:lnTo>
                      <a:pt x="344174" y="144885"/>
                    </a:lnTo>
                    <a:lnTo>
                      <a:pt x="0" y="14488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0EB4327-6B8A-41AE-C3A1-B47F0B70B0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44174" cy="182985"/>
              </a:xfrm>
              <a:prstGeom prst="rect">
                <a:avLst/>
              </a:prstGeom>
            </p:spPr>
            <p:txBody>
              <a:bodyPr lIns="45541" tIns="45541" rIns="45541" bIns="45541" rtlCol="0" anchor="ctr"/>
              <a:lstStyle/>
              <a:p>
                <a:pPr algn="ctr">
                  <a:lnSpc>
                    <a:spcPts val="1959"/>
                  </a:lnSpc>
                </a:pPr>
                <a:endPara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5737EE2E-E8F9-729A-3192-2AF6C6AEAC0C}"/>
                </a:ext>
              </a:extLst>
            </p:cNvPr>
            <p:cNvSpPr txBox="1"/>
            <p:nvPr/>
          </p:nvSpPr>
          <p:spPr>
            <a:xfrm>
              <a:off x="0" y="34235"/>
              <a:ext cx="2264067" cy="685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1"/>
                </a:lnSpc>
                <a:spcBef>
                  <a:spcPct val="0"/>
                </a:spcBef>
              </a:pPr>
              <a:r>
                <a:rPr lang="en-US" sz="3365" spc="336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源暎ラテミン"/>
                  <a:sym typeface="源暎ラテミン"/>
                </a:rPr>
                <a:t>演者</a:t>
              </a:r>
              <a:endParaRPr lang="en-US" sz="3365" spc="3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源暎ラテミン"/>
                <a:sym typeface="源暎ラテミン"/>
              </a:endParaRPr>
            </a:p>
          </p:txBody>
        </p:sp>
      </p:grpSp>
      <p:sp>
        <p:nvSpPr>
          <p:cNvPr id="18" name="TextBox 55">
            <a:extLst>
              <a:ext uri="{FF2B5EF4-FFF2-40B4-BE49-F238E27FC236}">
                <a16:creationId xmlns:a16="http://schemas.microsoft.com/office/drawing/2014/main" id="{E71D5DA8-E355-84F3-E793-7F2B7375BCF3}"/>
              </a:ext>
            </a:extLst>
          </p:cNvPr>
          <p:cNvSpPr txBox="1"/>
          <p:nvPr/>
        </p:nvSpPr>
        <p:spPr>
          <a:xfrm>
            <a:off x="4446602" y="18209039"/>
            <a:ext cx="1009184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右下</a:t>
            </a:r>
            <a:r>
              <a:rPr 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QR</a:t>
            </a:r>
            <a:r>
              <a:rPr lang="ja-JP" alt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コード、または</a:t>
            </a:r>
            <a:r>
              <a:rPr 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https://aschoff-honma.wixsite.com/sapporosleepforum</a:t>
            </a:r>
            <a:r>
              <a:rPr lang="ja-JP" alt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に</a:t>
            </a:r>
          </a:p>
          <a:p>
            <a:pPr>
              <a:lnSpc>
                <a:spcPts val="2099"/>
              </a:lnSpc>
            </a:pPr>
            <a:r>
              <a:rPr 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ZOOM</a:t>
            </a:r>
            <a:r>
              <a:rPr lang="ja-JP" alt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配信</a:t>
            </a:r>
            <a:r>
              <a:rPr 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URL</a:t>
            </a:r>
            <a:r>
              <a:rPr lang="ja-JP" altLang="en-US" sz="21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を掲載します。</a:t>
            </a:r>
            <a:r>
              <a:rPr lang="ja-JP" altLang="en-US" sz="2099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終了後はオンデマンド配信をする予定です。</a:t>
            </a:r>
          </a:p>
          <a:p>
            <a:pPr>
              <a:lnSpc>
                <a:spcPts val="2099"/>
              </a:lnSpc>
            </a:pPr>
            <a:r>
              <a:rPr lang="ja-JP" altLang="en-US" sz="2099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講演の録画･撮影はお控えください。</a:t>
            </a:r>
            <a:endParaRPr lang="en-US" sz="21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56">
            <a:extLst>
              <a:ext uri="{FF2B5EF4-FFF2-40B4-BE49-F238E27FC236}">
                <a16:creationId xmlns:a16="http://schemas.microsoft.com/office/drawing/2014/main" id="{A4EDB1AA-BD9E-36BE-C893-7AF2B75975A7}"/>
              </a:ext>
            </a:extLst>
          </p:cNvPr>
          <p:cNvSpPr txBox="1"/>
          <p:nvPr/>
        </p:nvSpPr>
        <p:spPr>
          <a:xfrm>
            <a:off x="1508500" y="537639"/>
            <a:ext cx="12096000" cy="123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b="1" spc="243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ribo"/>
                <a:sym typeface="Tribo"/>
              </a:rPr>
              <a:t>札幌睡眠フォーラム</a:t>
            </a:r>
            <a:endParaRPr lang="en-US" sz="8100" b="1" spc="24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ribo"/>
              <a:sym typeface="Tribo"/>
            </a:endParaRPr>
          </a:p>
        </p:txBody>
      </p:sp>
      <p:sp>
        <p:nvSpPr>
          <p:cNvPr id="20" name="TextBox 57">
            <a:extLst>
              <a:ext uri="{FF2B5EF4-FFF2-40B4-BE49-F238E27FC236}">
                <a16:creationId xmlns:a16="http://schemas.microsoft.com/office/drawing/2014/main" id="{7525A5FD-BD92-304D-D82A-A605B7AECF81}"/>
              </a:ext>
            </a:extLst>
          </p:cNvPr>
          <p:cNvSpPr txBox="1"/>
          <p:nvPr/>
        </p:nvSpPr>
        <p:spPr>
          <a:xfrm>
            <a:off x="3151829" y="2151672"/>
            <a:ext cx="9740831" cy="482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第1</a:t>
            </a:r>
            <a:r>
              <a:rPr lang="en-US" altLang="ja-JP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2</a:t>
            </a:r>
            <a:r>
              <a:rPr lang="en-US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回 </a:t>
            </a:r>
            <a:r>
              <a:rPr lang="en-US" sz="3199" b="1" spc="95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学術講演会</a:t>
            </a:r>
            <a:r>
              <a:rPr lang="en-US" altLang="ja-JP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【</a:t>
            </a:r>
            <a:r>
              <a:rPr lang="ja-JP" altLang="en-US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オンライン開催</a:t>
            </a:r>
            <a:r>
              <a:rPr lang="en-US" altLang="ja-JP" sz="3199" b="1" spc="9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Garet Bold"/>
                <a:sym typeface="Garet Bold"/>
              </a:rPr>
              <a:t>】</a:t>
            </a:r>
            <a:endParaRPr lang="en-US" sz="3199" b="1" spc="95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Garet Bold"/>
              <a:sym typeface="Garet Bold"/>
            </a:endParaRPr>
          </a:p>
        </p:txBody>
      </p:sp>
      <p:sp>
        <p:nvSpPr>
          <p:cNvPr id="21" name="TextBox 58">
            <a:extLst>
              <a:ext uri="{FF2B5EF4-FFF2-40B4-BE49-F238E27FC236}">
                <a16:creationId xmlns:a16="http://schemas.microsoft.com/office/drawing/2014/main" id="{82D37B93-9B59-9370-459F-A4322531040C}"/>
              </a:ext>
            </a:extLst>
          </p:cNvPr>
          <p:cNvSpPr txBox="1"/>
          <p:nvPr/>
        </p:nvSpPr>
        <p:spPr>
          <a:xfrm>
            <a:off x="8041015" y="4798305"/>
            <a:ext cx="60387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17:45 – 19:00</a:t>
            </a:r>
            <a:r>
              <a:rPr lang="ja-JP" alt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　</a:t>
            </a:r>
            <a:r>
              <a:rPr lang="en-US" altLang="ja-JP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ZOOM</a:t>
            </a:r>
            <a:r>
              <a:rPr lang="ja-JP" alt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配信</a:t>
            </a:r>
            <a:r>
              <a:rPr 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  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2181DF9C-0BAD-5F88-DE11-11A04EE4B706}"/>
              </a:ext>
            </a:extLst>
          </p:cNvPr>
          <p:cNvSpPr txBox="1"/>
          <p:nvPr/>
        </p:nvSpPr>
        <p:spPr>
          <a:xfrm>
            <a:off x="1183079" y="3024731"/>
            <a:ext cx="12807910" cy="125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ja-JP" altLang="en-US" sz="8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Lastica Thin"/>
                <a:sym typeface="Lastica Thin"/>
              </a:rPr>
              <a:t>時間生物学からの睡眠障害</a:t>
            </a:r>
            <a:endParaRPr lang="en-US" sz="8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Lastica Thin"/>
              <a:sym typeface="Lastica Thin"/>
            </a:endParaRPr>
          </a:p>
        </p:txBody>
      </p:sp>
      <p:sp>
        <p:nvSpPr>
          <p:cNvPr id="23" name="TextBox 66">
            <a:extLst>
              <a:ext uri="{FF2B5EF4-FFF2-40B4-BE49-F238E27FC236}">
                <a16:creationId xmlns:a16="http://schemas.microsoft.com/office/drawing/2014/main" id="{EA470EB3-084D-30DF-ADA6-AE8FBC210EDF}"/>
              </a:ext>
            </a:extLst>
          </p:cNvPr>
          <p:cNvSpPr txBox="1"/>
          <p:nvPr/>
        </p:nvSpPr>
        <p:spPr>
          <a:xfrm>
            <a:off x="3151829" y="4361583"/>
            <a:ext cx="4787268" cy="860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25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2026</a:t>
            </a: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年</a:t>
            </a:r>
            <a:r>
              <a:rPr lang="en-US" altLang="ja-JP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1</a:t>
            </a: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月</a:t>
            </a:r>
            <a:r>
              <a:rPr lang="en-US" altLang="ja-JP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27</a:t>
            </a: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装甲明朝"/>
                <a:sym typeface="装甲明朝"/>
              </a:rPr>
              <a:t>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装甲明朝"/>
              <a:sym typeface="装甲明朝"/>
            </a:endParaRPr>
          </a:p>
        </p:txBody>
      </p:sp>
      <p:sp>
        <p:nvSpPr>
          <p:cNvPr id="24" name="TextBox 71">
            <a:extLst>
              <a:ext uri="{FF2B5EF4-FFF2-40B4-BE49-F238E27FC236}">
                <a16:creationId xmlns:a16="http://schemas.microsoft.com/office/drawing/2014/main" id="{2AD8D3E0-EFC3-C136-9887-930409180F53}"/>
              </a:ext>
            </a:extLst>
          </p:cNvPr>
          <p:cNvSpPr txBox="1"/>
          <p:nvPr/>
        </p:nvSpPr>
        <p:spPr>
          <a:xfrm>
            <a:off x="3851634" y="11546469"/>
            <a:ext cx="693514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京都大学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名誉教授　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72">
            <a:extLst>
              <a:ext uri="{FF2B5EF4-FFF2-40B4-BE49-F238E27FC236}">
                <a16:creationId xmlns:a16="http://schemas.microsoft.com/office/drawing/2014/main" id="{318EDF44-4FDC-6E83-AFBF-23E76C3D0A11}"/>
              </a:ext>
            </a:extLst>
          </p:cNvPr>
          <p:cNvSpPr txBox="1"/>
          <p:nvPr/>
        </p:nvSpPr>
        <p:spPr>
          <a:xfrm>
            <a:off x="3610900" y="10620244"/>
            <a:ext cx="391577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 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岡村 均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Open Sans Bold"/>
              <a:sym typeface="Open Sans Bold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BFA36787-D58E-851B-2C94-CFC6947C96D4}"/>
              </a:ext>
            </a:extLst>
          </p:cNvPr>
          <p:cNvSpPr txBox="1"/>
          <p:nvPr/>
        </p:nvSpPr>
        <p:spPr>
          <a:xfrm>
            <a:off x="3151829" y="9315450"/>
            <a:ext cx="1114270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『</a:t>
            </a: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時差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ボケはストレス神経系を動かす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』</a:t>
            </a:r>
          </a:p>
        </p:txBody>
      </p:sp>
      <p:sp>
        <p:nvSpPr>
          <p:cNvPr id="27" name="TextBox 80">
            <a:extLst>
              <a:ext uri="{FF2B5EF4-FFF2-40B4-BE49-F238E27FC236}">
                <a16:creationId xmlns:a16="http://schemas.microsoft.com/office/drawing/2014/main" id="{CD654CE8-30A5-AE8E-82C9-69EC6C4FCAA0}"/>
              </a:ext>
            </a:extLst>
          </p:cNvPr>
          <p:cNvSpPr txBox="1"/>
          <p:nvPr/>
        </p:nvSpPr>
        <p:spPr>
          <a:xfrm>
            <a:off x="627746" y="6222458"/>
            <a:ext cx="3825008" cy="413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17:45 – 17:55  </a:t>
            </a: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id="{E71FBD57-53B5-2D6E-E892-53D02254AE34}"/>
              </a:ext>
            </a:extLst>
          </p:cNvPr>
          <p:cNvSpPr txBox="1"/>
          <p:nvPr/>
        </p:nvSpPr>
        <p:spPr>
          <a:xfrm>
            <a:off x="649784" y="7080060"/>
            <a:ext cx="4542447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/>
                <a:sym typeface="Open Sans"/>
              </a:rPr>
              <a:t>18:00 – 19:00  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76C96E8-94B1-82DB-0DF2-B5045C341ACB}"/>
              </a:ext>
            </a:extLst>
          </p:cNvPr>
          <p:cNvSpPr txBox="1"/>
          <p:nvPr/>
        </p:nvSpPr>
        <p:spPr>
          <a:xfrm>
            <a:off x="3480060" y="6155168"/>
            <a:ext cx="6627910" cy="514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1"/>
              </a:lnSpc>
              <a:spcBef>
                <a:spcPct val="0"/>
              </a:spcBef>
            </a:pPr>
            <a:r>
              <a:rPr lang="zh-TW" altLang="en-US" sz="3200" spc="3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源暎ラテミン"/>
                <a:sym typeface="源暎ラテミン"/>
              </a:rPr>
              <a:t>賛助会員情報紹介 </a:t>
            </a:r>
            <a:endParaRPr lang="en-US" sz="3200" spc="33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源暎ラテミン"/>
              <a:sym typeface="源暎ラテミン"/>
            </a:endParaRPr>
          </a:p>
        </p:txBody>
      </p:sp>
      <p:sp>
        <p:nvSpPr>
          <p:cNvPr id="31" name="TextBox 70">
            <a:extLst>
              <a:ext uri="{FF2B5EF4-FFF2-40B4-BE49-F238E27FC236}">
                <a16:creationId xmlns:a16="http://schemas.microsoft.com/office/drawing/2014/main" id="{CA786F05-2152-44E4-320A-52AC68661CF6}"/>
              </a:ext>
            </a:extLst>
          </p:cNvPr>
          <p:cNvSpPr txBox="1"/>
          <p:nvPr/>
        </p:nvSpPr>
        <p:spPr>
          <a:xfrm>
            <a:off x="3323272" y="7913484"/>
            <a:ext cx="8881428" cy="95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遠藤拓郎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 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　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札幌睡眠フォーラム　     事務局長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Open Sans Bold"/>
              <a:sym typeface="Open Sans Bold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　　　　　　　　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 Bold"/>
                <a:sym typeface="Open Sans Bold"/>
              </a:rPr>
              <a:t>スリープクリニック札幌　理事長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Open Sans Bold"/>
              <a:sym typeface="Open Sans Bold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58067040-41A0-49CA-1D77-DFA354520CA2}"/>
              </a:ext>
            </a:extLst>
          </p:cNvPr>
          <p:cNvSpPr txBox="1"/>
          <p:nvPr/>
        </p:nvSpPr>
        <p:spPr>
          <a:xfrm>
            <a:off x="928590" y="18025054"/>
            <a:ext cx="2870921" cy="914714"/>
          </a:xfrm>
          <a:prstGeom prst="rect">
            <a:avLst/>
          </a:prstGeom>
        </p:spPr>
        <p:txBody>
          <a:bodyPr lIns="45541" tIns="45541" rIns="45541" bIns="45541" rtlCol="0" anchor="ctr"/>
          <a:lstStyle/>
          <a:p>
            <a:pPr algn="ctr">
              <a:lnSpc>
                <a:spcPts val="1959"/>
              </a:lnSpc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3975AC10-364E-59DF-54F3-D91DD8725E0C}"/>
              </a:ext>
            </a:extLst>
          </p:cNvPr>
          <p:cNvSpPr/>
          <p:nvPr/>
        </p:nvSpPr>
        <p:spPr>
          <a:xfrm>
            <a:off x="13160634" y="19450050"/>
            <a:ext cx="1593231" cy="1549495"/>
          </a:xfrm>
          <a:custGeom>
            <a:avLst/>
            <a:gdLst/>
            <a:ahLst/>
            <a:cxnLst/>
            <a:rect l="l" t="t" r="r" b="b"/>
            <a:pathLst>
              <a:path w="1593231" h="1549495">
                <a:moveTo>
                  <a:pt x="0" y="0"/>
                </a:moveTo>
                <a:lnTo>
                  <a:pt x="1593231" y="0"/>
                </a:lnTo>
                <a:lnTo>
                  <a:pt x="1593231" y="1549495"/>
                </a:lnTo>
                <a:lnTo>
                  <a:pt x="0" y="1549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822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07950090-02A8-8DB1-EAA2-08F6DD09C7A5}"/>
              </a:ext>
            </a:extLst>
          </p:cNvPr>
          <p:cNvGrpSpPr/>
          <p:nvPr/>
        </p:nvGrpSpPr>
        <p:grpSpPr>
          <a:xfrm>
            <a:off x="967839" y="20146430"/>
            <a:ext cx="6351370" cy="968287"/>
            <a:chOff x="0" y="0"/>
            <a:chExt cx="8468493" cy="1291049"/>
          </a:xfrm>
        </p:grpSpPr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B9E68A55-D0EF-D57F-1131-47FB77DD4B6C}"/>
                </a:ext>
              </a:extLst>
            </p:cNvPr>
            <p:cNvSpPr/>
            <p:nvPr/>
          </p:nvSpPr>
          <p:spPr>
            <a:xfrm>
              <a:off x="8674" y="0"/>
              <a:ext cx="556624" cy="556624"/>
            </a:xfrm>
            <a:custGeom>
              <a:avLst/>
              <a:gdLst/>
              <a:ahLst/>
              <a:cxnLst/>
              <a:rect l="l" t="t" r="r" b="b"/>
              <a:pathLst>
                <a:path w="556624" h="556624">
                  <a:moveTo>
                    <a:pt x="0" y="0"/>
                  </a:moveTo>
                  <a:lnTo>
                    <a:pt x="556625" y="0"/>
                  </a:lnTo>
                  <a:lnTo>
                    <a:pt x="556625" y="556624"/>
                  </a:lnTo>
                  <a:lnTo>
                    <a:pt x="0" y="556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964B14CA-BEBA-A653-0371-BB106C2D848C}"/>
                </a:ext>
              </a:extLst>
            </p:cNvPr>
            <p:cNvSpPr txBox="1"/>
            <p:nvPr/>
          </p:nvSpPr>
          <p:spPr>
            <a:xfrm>
              <a:off x="824614" y="47625"/>
              <a:ext cx="7643879" cy="3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99"/>
                </a:lnSpc>
              </a:pPr>
              <a:r>
                <a:rPr lang="en-US" sz="2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011-520-2345（平日9:00-17:00）</a:t>
              </a: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41B55052-E843-4742-9EC0-DCA4A8B2DFCA}"/>
                </a:ext>
              </a:extLst>
            </p:cNvPr>
            <p:cNvSpPr/>
            <p:nvPr/>
          </p:nvSpPr>
          <p:spPr>
            <a:xfrm>
              <a:off x="0" y="734424"/>
              <a:ext cx="556624" cy="556624"/>
            </a:xfrm>
            <a:custGeom>
              <a:avLst/>
              <a:gdLst/>
              <a:ahLst/>
              <a:cxnLst/>
              <a:rect l="l" t="t" r="r" b="b"/>
              <a:pathLst>
                <a:path w="556624" h="556624">
                  <a:moveTo>
                    <a:pt x="0" y="0"/>
                  </a:moveTo>
                  <a:lnTo>
                    <a:pt x="556624" y="0"/>
                  </a:lnTo>
                  <a:lnTo>
                    <a:pt x="556624" y="556625"/>
                  </a:lnTo>
                  <a:lnTo>
                    <a:pt x="0" y="55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id="{A1E5070F-3B52-54F4-917A-09EF6211A016}"/>
                </a:ext>
              </a:extLst>
            </p:cNvPr>
            <p:cNvSpPr txBox="1"/>
            <p:nvPr/>
          </p:nvSpPr>
          <p:spPr>
            <a:xfrm>
              <a:off x="815940" y="782049"/>
              <a:ext cx="5720315" cy="3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99"/>
                </a:lnSpc>
              </a:pPr>
              <a:r>
                <a:rPr lang="en-US" sz="2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nasa.ahmf@gmail.com</a:t>
              </a:r>
            </a:p>
          </p:txBody>
        </p:sp>
      </p:grpSp>
      <p:sp>
        <p:nvSpPr>
          <p:cNvPr id="46" name="TextBox 53">
            <a:extLst>
              <a:ext uri="{FF2B5EF4-FFF2-40B4-BE49-F238E27FC236}">
                <a16:creationId xmlns:a16="http://schemas.microsoft.com/office/drawing/2014/main" id="{22C036B6-AE67-D1B6-B4FD-13AADF43F6BB}"/>
              </a:ext>
            </a:extLst>
          </p:cNvPr>
          <p:cNvSpPr txBox="1"/>
          <p:nvPr/>
        </p:nvSpPr>
        <p:spPr>
          <a:xfrm>
            <a:off x="7986607" y="20566882"/>
            <a:ext cx="4707551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8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詳細はWebサイトから</a:t>
            </a:r>
            <a:endParaRPr lang="en-US" sz="28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TextBox 59">
            <a:extLst>
              <a:ext uri="{FF2B5EF4-FFF2-40B4-BE49-F238E27FC236}">
                <a16:creationId xmlns:a16="http://schemas.microsoft.com/office/drawing/2014/main" id="{43DA3356-9E1F-D87D-5434-05CD08758722}"/>
              </a:ext>
            </a:extLst>
          </p:cNvPr>
          <p:cNvSpPr txBox="1"/>
          <p:nvPr/>
        </p:nvSpPr>
        <p:spPr>
          <a:xfrm>
            <a:off x="928590" y="19694232"/>
            <a:ext cx="8235514" cy="38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900" b="1" dirty="0" err="1">
                <a:solidFill>
                  <a:srgbClr val="1D47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お問い合わせ先</a:t>
            </a:r>
            <a:r>
              <a:rPr lang="en-US" sz="2900" b="1" dirty="0">
                <a:solidFill>
                  <a:srgbClr val="1D47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: </a:t>
            </a:r>
            <a:r>
              <a:rPr lang="en-US" sz="2900" b="1" dirty="0" err="1">
                <a:solidFill>
                  <a:srgbClr val="1D47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札幌睡眠フォーラム事務局</a:t>
            </a:r>
            <a:endParaRPr lang="en-US" sz="2900" b="1" dirty="0">
              <a:solidFill>
                <a:srgbClr val="1D476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1" name="Group 24">
            <a:extLst>
              <a:ext uri="{FF2B5EF4-FFF2-40B4-BE49-F238E27FC236}">
                <a16:creationId xmlns:a16="http://schemas.microsoft.com/office/drawing/2014/main" id="{9EA7E2B7-DFEF-ED4E-B4EF-7A75990FDD26}"/>
              </a:ext>
            </a:extLst>
          </p:cNvPr>
          <p:cNvGrpSpPr/>
          <p:nvPr/>
        </p:nvGrpSpPr>
        <p:grpSpPr>
          <a:xfrm>
            <a:off x="909512" y="7914889"/>
            <a:ext cx="1698050" cy="675430"/>
            <a:chOff x="0" y="0"/>
            <a:chExt cx="2264067" cy="900573"/>
          </a:xfrm>
        </p:grpSpPr>
        <p:grpSp>
          <p:nvGrpSpPr>
            <p:cNvPr id="52" name="Group 25">
              <a:extLst>
                <a:ext uri="{FF2B5EF4-FFF2-40B4-BE49-F238E27FC236}">
                  <a16:creationId xmlns:a16="http://schemas.microsoft.com/office/drawing/2014/main" id="{287DC641-AAEE-D0F4-D4E7-26EE03ADC2EB}"/>
                </a:ext>
              </a:extLst>
            </p:cNvPr>
            <p:cNvGrpSpPr/>
            <p:nvPr/>
          </p:nvGrpSpPr>
          <p:grpSpPr>
            <a:xfrm>
              <a:off x="62380" y="0"/>
              <a:ext cx="2139307" cy="900573"/>
              <a:chOff x="0" y="0"/>
              <a:chExt cx="344174" cy="144885"/>
            </a:xfrm>
          </p:grpSpPr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523FF34E-B160-CEAB-9F1D-2A1B21059595}"/>
                  </a:ext>
                </a:extLst>
              </p:cNvPr>
              <p:cNvSpPr/>
              <p:nvPr/>
            </p:nvSpPr>
            <p:spPr>
              <a:xfrm>
                <a:off x="0" y="0"/>
                <a:ext cx="344174" cy="144885"/>
              </a:xfrm>
              <a:custGeom>
                <a:avLst/>
                <a:gdLst/>
                <a:ahLst/>
                <a:cxnLst/>
                <a:rect l="l" t="t" r="r" b="b"/>
                <a:pathLst>
                  <a:path w="344174" h="144885">
                    <a:moveTo>
                      <a:pt x="0" y="0"/>
                    </a:moveTo>
                    <a:lnTo>
                      <a:pt x="344174" y="0"/>
                    </a:lnTo>
                    <a:lnTo>
                      <a:pt x="344174" y="144885"/>
                    </a:lnTo>
                    <a:lnTo>
                      <a:pt x="0" y="14488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5" name="TextBox 27">
                <a:extLst>
                  <a:ext uri="{FF2B5EF4-FFF2-40B4-BE49-F238E27FC236}">
                    <a16:creationId xmlns:a16="http://schemas.microsoft.com/office/drawing/2014/main" id="{6D9DD8ED-8200-B018-49AD-124642D48CC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44174" cy="182985"/>
              </a:xfrm>
              <a:prstGeom prst="rect">
                <a:avLst/>
              </a:prstGeom>
            </p:spPr>
            <p:txBody>
              <a:bodyPr lIns="45541" tIns="45541" rIns="45541" bIns="45541" rtlCol="0" anchor="ctr"/>
              <a:lstStyle/>
              <a:p>
                <a:pPr algn="ctr">
                  <a:lnSpc>
                    <a:spcPts val="1959"/>
                  </a:lnSpc>
                </a:pPr>
                <a:endParaRPr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CF708ACF-0A9D-FF1A-9A9E-D89D44407FD1}"/>
                </a:ext>
              </a:extLst>
            </p:cNvPr>
            <p:cNvSpPr txBox="1"/>
            <p:nvPr/>
          </p:nvSpPr>
          <p:spPr>
            <a:xfrm>
              <a:off x="0" y="34235"/>
              <a:ext cx="2264067" cy="685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1"/>
                </a:lnSpc>
                <a:spcBef>
                  <a:spcPct val="0"/>
                </a:spcBef>
              </a:pPr>
              <a:r>
                <a:rPr lang="ja-JP" altLang="en-US" sz="3365" spc="336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源暎ラテミン"/>
                  <a:sym typeface="源暎ラテミン"/>
                </a:rPr>
                <a:t>座長</a:t>
              </a:r>
              <a:endParaRPr lang="en-US" sz="3365" spc="3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源暎ラテミン"/>
                <a:sym typeface="源暎ラテミン"/>
              </a:endParaRPr>
            </a:p>
          </p:txBody>
        </p:sp>
      </p:grpSp>
      <p:sp>
        <p:nvSpPr>
          <p:cNvPr id="4" name="TextBox 18">
            <a:extLst>
              <a:ext uri="{FF2B5EF4-FFF2-40B4-BE49-F238E27FC236}">
                <a16:creationId xmlns:a16="http://schemas.microsoft.com/office/drawing/2014/main" id="{874DC3F6-D9A6-8ECA-8D9A-C16BE1A3BF73}"/>
              </a:ext>
            </a:extLst>
          </p:cNvPr>
          <p:cNvSpPr txBox="1"/>
          <p:nvPr/>
        </p:nvSpPr>
        <p:spPr>
          <a:xfrm>
            <a:off x="4362920" y="6944030"/>
            <a:ext cx="2583980" cy="514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11"/>
              </a:lnSpc>
              <a:spcBef>
                <a:spcPct val="0"/>
              </a:spcBef>
            </a:pPr>
            <a:r>
              <a:rPr lang="ja-JP" altLang="en-US" sz="3200" spc="3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源暎ラテミン"/>
                <a:sym typeface="源暎ラテミン"/>
              </a:rPr>
              <a:t>講　演</a:t>
            </a:r>
            <a:endParaRPr lang="en-US" sz="3200" spc="33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源暎ラテミン"/>
              <a:sym typeface="源暎ラテミン"/>
            </a:endParaRPr>
          </a:p>
        </p:txBody>
      </p:sp>
    </p:spTree>
    <p:extLst>
      <p:ext uri="{BB962C8B-B14F-4D97-AF65-F5344CB8AC3E}">
        <p14:creationId xmlns:p14="http://schemas.microsoft.com/office/powerpoint/2010/main" val="120315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130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Open Sans</vt:lpstr>
      <vt:lpstr>源暎ラテミン</vt:lpstr>
      <vt:lpstr>BIZ UDPゴシック</vt:lpstr>
      <vt:lpstr>Open Sans Bold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札幌睡眠フォーラム</dc:title>
  <dc:creator>Hitoshi Okamura</dc:creator>
  <cp:lastModifiedBy>さと 本間</cp:lastModifiedBy>
  <cp:revision>20</cp:revision>
  <cp:lastPrinted>2026-01-06T06:08:14Z</cp:lastPrinted>
  <dcterms:created xsi:type="dcterms:W3CDTF">2006-08-16T00:00:00Z</dcterms:created>
  <dcterms:modified xsi:type="dcterms:W3CDTF">2026-01-06T15:35:46Z</dcterms:modified>
  <dc:identifier>DAGkls8RhCo</dc:identifier>
</cp:coreProperties>
</file>